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69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FFAE8-A660-438A-8D1C-A0699B3095CC}" type="datetimeFigureOut">
              <a:rPr lang="fr-FR" smtClean="0"/>
              <a:t>31/10/2020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EE091-DF5A-45C4-AB60-210F00995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4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1F86-B6A3-405A-A77A-73D1B64989D7}" type="datetime1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7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4C921-6632-48A5-A433-0788E26A8503}" type="datetime1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11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1767-E0C0-45AD-ADC5-6AB5C8A1B8B8}" type="datetime1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56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/>
              <a:t>TAB 2016</a:t>
            </a:r>
            <a:endParaRPr lang="en-US" sz="1600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kumimoji="0" lang="en-US"/>
              <a:t>SLAM3 - BDD</a:t>
            </a:r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64067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490518"/>
          </a:xfrm>
        </p:spPr>
        <p:txBody>
          <a:bodyPr/>
          <a:lstStyle/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534400" y="6572272"/>
            <a:ext cx="3052064" cy="214314"/>
          </a:xfrm>
        </p:spPr>
        <p:txBody>
          <a:bodyPr/>
          <a:lstStyle>
            <a:lvl1pPr>
              <a:defRPr sz="1200" b="1"/>
            </a:lvl1pPr>
          </a:lstStyle>
          <a:p>
            <a:pPr algn="r"/>
            <a:r>
              <a:rPr lang="fr-FR"/>
              <a:t>TAB 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64864" y="6572272"/>
            <a:ext cx="4673600" cy="214314"/>
          </a:xfrm>
        </p:spPr>
        <p:txBody>
          <a:bodyPr/>
          <a:lstStyle>
            <a:lvl1pPr>
              <a:defRPr sz="1200" b="1"/>
            </a:lvl1pPr>
          </a:lstStyle>
          <a:p>
            <a:pPr algn="ctr"/>
            <a:r>
              <a:rPr lang="en-US"/>
              <a:t>SLAM3 - BDD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16864" y="6572272"/>
            <a:ext cx="2641600" cy="214314"/>
          </a:xfrm>
        </p:spPr>
        <p:txBody>
          <a:bodyPr/>
          <a:lstStyle>
            <a:lvl1pPr>
              <a:defRPr sz="1200" b="1" i="0" baseline="0"/>
            </a:lvl1pPr>
          </a:lstStyle>
          <a:p>
            <a:fld id="{EA7C8D44-3667-46F6-9772-CC52308E2A7F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09600" y="785794"/>
            <a:ext cx="10972800" cy="55721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380960" y="642918"/>
            <a:ext cx="1143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 userDrawn="1"/>
        </p:nvCxnSpPr>
        <p:spPr>
          <a:xfrm>
            <a:off x="380960" y="6500834"/>
            <a:ext cx="114300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005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r>
              <a:rPr lang="fr-FR"/>
              <a:t>TAB 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r>
              <a:rPr kumimoji="0" lang="en-US"/>
              <a:t>SLAM3 - BDD</a:t>
            </a:r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903976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98007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6081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67771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49404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10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B8042-EE33-4D62-8F54-24B56A12D0C7}" type="datetime1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603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6297696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85871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TAB 2016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SLAM3 - BDD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‹N°›</a:t>
            </a:fld>
            <a:endParaRPr kumimoji="0" lang="en-US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25056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818" y="80963"/>
            <a:ext cx="10926233" cy="6096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41351" y="715964"/>
            <a:ext cx="5369983" cy="56086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14534" y="715964"/>
            <a:ext cx="5372100" cy="560863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9144000" y="6456363"/>
            <a:ext cx="2540000" cy="304800"/>
          </a:xfrm>
        </p:spPr>
        <p:txBody>
          <a:bodyPr/>
          <a:lstStyle>
            <a:lvl1pPr>
              <a:defRPr/>
            </a:lvl1pPr>
          </a:lstStyle>
          <a:p>
            <a:fld id="{666037CF-16F9-4503-9ADA-F191E54A157D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65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0716E-75BA-4EB3-AA8B-C23F500B6A2C}" type="datetime1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8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66165-B093-42DE-9A17-0297F620972B}" type="datetime1">
              <a:rPr lang="fr-FR" smtClean="0"/>
              <a:t>31/10/2020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3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8EB0-B085-4AEF-BDC5-71714279F805}" type="datetime1">
              <a:rPr lang="fr-FR" smtClean="0"/>
              <a:t>31/10/2020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173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E638F-DFAC-4E0A-B6D7-9EEA46A54EF7}" type="datetime1">
              <a:rPr lang="fr-FR" smtClean="0"/>
              <a:t>31/10/2020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30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5E86-4D50-410F-8177-8480A2534141}" type="datetime1">
              <a:rPr lang="fr-FR" smtClean="0"/>
              <a:t>31/10/2020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0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A78D-B83C-454C-AA9B-9C27325F66A7}" type="datetime1">
              <a:rPr lang="fr-FR" smtClean="0"/>
              <a:t>31/10/2020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82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F0703-29CA-4536-8B54-9ED7685A5BB4}" type="datetime1">
              <a:rPr lang="fr-FR" smtClean="0"/>
              <a:t>31/10/2020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22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66DF4-0419-4F9A-860D-5EF255935157}" type="datetime1">
              <a:rPr lang="fr-FR" smtClean="0"/>
              <a:t>31/10/2020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F302A-FE19-4CBB-94D1-9B143F80DD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41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/>
              <a:t>TAB 2016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en-US" sz="1400">
                <a:solidFill>
                  <a:schemeClr val="tx2"/>
                </a:solidFill>
              </a:rPr>
              <a:t>SLAM3 - BDD</a:t>
            </a:r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‹N°›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532205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TRIGGERS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Les triggers - FG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92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10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20" y="934316"/>
            <a:ext cx="7982816" cy="511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05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11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819" y="783647"/>
            <a:ext cx="8771947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949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12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873" y="918296"/>
            <a:ext cx="9374920" cy="350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93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DES ERREURS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13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37" y="1690687"/>
            <a:ext cx="9799028" cy="408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06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1782" y="471056"/>
            <a:ext cx="3332018" cy="189850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EXEMPLE – GESTION ERREUR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14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40" y="365125"/>
            <a:ext cx="7156777" cy="610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21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dirty="0"/>
              <a:t>Exemples trigger INSERT, DELETE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rgbClr val="464653"/>
                </a:solidFill>
                <a:latin typeface="Gill Sans MT"/>
              </a:rPr>
              <a:t>TAB 2016</a:t>
            </a:r>
            <a:endParaRPr lang="fr-FR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981200" y="914970"/>
            <a:ext cx="8420100" cy="2586038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CREATE TRIGGER </a:t>
            </a:r>
            <a:r>
              <a:rPr lang="fr-FR" sz="1800" b="1" dirty="0" err="1">
                <a:solidFill>
                  <a:srgbClr val="B292CA"/>
                </a:solidFill>
                <a:latin typeface="Courier New" pitchFamily="49" charset="0"/>
              </a:rPr>
              <a:t>TriDelQualif</a:t>
            </a:r>
            <a:endParaRPr lang="fr-FR" sz="1800" b="1" dirty="0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AFTER DELETE ON Qualifications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FOR EACH ROW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BEGIN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	UPDATE Pilote SET </a:t>
            </a:r>
            <a:r>
              <a:rPr lang="fr-FR" sz="1800" b="1" dirty="0" err="1">
                <a:solidFill>
                  <a:srgbClr val="B292CA"/>
                </a:solidFill>
                <a:latin typeface="Courier New" pitchFamily="49" charset="0"/>
              </a:rPr>
              <a:t>nbQualif</a:t>
            </a:r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 = nbQualif-1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	WHERE brevet = </a:t>
            </a:r>
            <a:r>
              <a:rPr lang="fr-FR" sz="1800" b="1" dirty="0" err="1">
                <a:solidFill>
                  <a:srgbClr val="B292CA"/>
                </a:solidFill>
                <a:latin typeface="Courier New" pitchFamily="49" charset="0"/>
              </a:rPr>
              <a:t>OLD.brevet</a:t>
            </a:r>
            <a:endParaRPr lang="fr-FR" sz="1800" b="1" dirty="0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END;</a:t>
            </a:r>
          </a:p>
          <a:p>
            <a:pPr eaLnBrk="1" hangingPunct="1"/>
            <a:endParaRPr lang="fr-FR" sz="1800" b="1" dirty="0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 dirty="0">
                <a:solidFill>
                  <a:srgbClr val="FF0000"/>
                </a:solidFill>
                <a:latin typeface="Courier New" pitchFamily="49" charset="0"/>
              </a:rPr>
              <a:t>DELETE FROM Qualifications WHERE typa = ‘A320’;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993900" y="3644900"/>
            <a:ext cx="8420100" cy="2832100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CREATE TRIGGER </a:t>
            </a:r>
            <a:r>
              <a:rPr lang="fr-FR" sz="1800" b="1" dirty="0" err="1">
                <a:solidFill>
                  <a:srgbClr val="B292CA"/>
                </a:solidFill>
                <a:latin typeface="Courier New" pitchFamily="49" charset="0"/>
              </a:rPr>
              <a:t>TriInsQualif</a:t>
            </a:r>
            <a:endParaRPr lang="fr-FR" sz="1800" b="1" dirty="0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AFTER INSERT ON Qualifications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FOR EACH ROW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BEGIN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	UPDATE Pilote SET </a:t>
            </a:r>
            <a:r>
              <a:rPr lang="fr-FR" sz="1800" b="1" dirty="0" err="1">
                <a:solidFill>
                  <a:srgbClr val="B292CA"/>
                </a:solidFill>
                <a:latin typeface="Courier New" pitchFamily="49" charset="0"/>
              </a:rPr>
              <a:t>nbQualif</a:t>
            </a:r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 = nbQualif+1</a:t>
            </a: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	WHERE brevet = </a:t>
            </a:r>
            <a:r>
              <a:rPr lang="fr-FR" sz="1800" b="1" dirty="0" err="1">
                <a:solidFill>
                  <a:srgbClr val="B292CA"/>
                </a:solidFill>
                <a:latin typeface="Courier New" pitchFamily="49" charset="0"/>
              </a:rPr>
              <a:t>NEW.brevet</a:t>
            </a:r>
            <a:endParaRPr lang="fr-FR" sz="1800" b="1" dirty="0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 dirty="0">
                <a:solidFill>
                  <a:srgbClr val="B292CA"/>
                </a:solidFill>
                <a:latin typeface="Courier New" pitchFamily="49" charset="0"/>
              </a:rPr>
              <a:t>END;</a:t>
            </a:r>
          </a:p>
          <a:p>
            <a:pPr eaLnBrk="1" hangingPunct="1"/>
            <a:endParaRPr lang="fr-FR" sz="1600" b="1" dirty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 dirty="0">
                <a:solidFill>
                  <a:srgbClr val="FF0000"/>
                </a:solidFill>
                <a:latin typeface="Courier New" pitchFamily="49" charset="0"/>
              </a:rPr>
              <a:t>INSERT INTO Qualifications </a:t>
            </a:r>
          </a:p>
          <a:p>
            <a:pPr eaLnBrk="1" hangingPunct="1"/>
            <a:r>
              <a:rPr lang="fr-FR" sz="1800" b="1" dirty="0">
                <a:solidFill>
                  <a:srgbClr val="FF0000"/>
                </a:solidFill>
                <a:latin typeface="Courier New" pitchFamily="49" charset="0"/>
              </a:rPr>
              <a:t>	VALUES (‘PL-2’, ‘A380’, SYSDATE());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464653"/>
                </a:solidFill>
                <a:latin typeface="Gill Sans MT"/>
              </a:rPr>
              <a:t>SLAM3 - BDD</a:t>
            </a:r>
            <a:endParaRPr lang="en-US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>
                <a:solidFill>
                  <a:srgbClr val="464653"/>
                </a:solidFill>
                <a:latin typeface="Gill Sans MT"/>
              </a:rPr>
              <a:pPr/>
              <a:t>15</a:t>
            </a:fld>
            <a:endParaRPr lang="en-US" dirty="0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423049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dirty="0"/>
              <a:t>Exemples trigger UPDATE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>
                <a:solidFill>
                  <a:srgbClr val="464653"/>
                </a:solidFill>
                <a:latin typeface="Gill Sans MT"/>
              </a:rPr>
              <a:t>TAB 2016</a:t>
            </a:r>
            <a:endParaRPr lang="fr-FR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981200" y="965201"/>
            <a:ext cx="8420100" cy="4246563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CCECFF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CCECFF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CREATE TRIGGER TriUpQualif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AFTER UPDATE ON Qualifications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FOR EACH ROW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BEGIN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	UPDATE Pilote SET nbQualif = nbQualif-1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	WHERE brevet = OLD.brevet</a:t>
            </a:r>
          </a:p>
          <a:p>
            <a:pPr eaLnBrk="1" hangingPunct="1"/>
            <a:endParaRPr lang="fr-FR" sz="1800" b="1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	UPDATE Pilote SET nbQualif = nbQualif+1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	WHERE brevet = NEW.brevet</a:t>
            </a:r>
          </a:p>
          <a:p>
            <a:pPr eaLnBrk="1" hangingPunct="1"/>
            <a:r>
              <a:rPr lang="fr-FR" sz="1800" b="1">
                <a:solidFill>
                  <a:srgbClr val="B292CA"/>
                </a:solidFill>
                <a:latin typeface="Courier New" pitchFamily="49" charset="0"/>
              </a:rPr>
              <a:t>END;</a:t>
            </a:r>
          </a:p>
          <a:p>
            <a:pPr eaLnBrk="1" hangingPunct="1"/>
            <a:endParaRPr lang="fr-FR" sz="1800" b="1">
              <a:solidFill>
                <a:srgbClr val="B292CA"/>
              </a:solidFill>
              <a:latin typeface="Courier New" pitchFamily="49" charset="0"/>
            </a:endParaRPr>
          </a:p>
          <a:p>
            <a:pPr eaLnBrk="1" hangingPunct="1"/>
            <a:r>
              <a:rPr lang="fr-FR" sz="1800" b="1">
                <a:solidFill>
                  <a:srgbClr val="FF0000"/>
                </a:solidFill>
                <a:latin typeface="Courier New" pitchFamily="49" charset="0"/>
              </a:rPr>
              <a:t>UPDATE Qualifications </a:t>
            </a:r>
          </a:p>
          <a:p>
            <a:pPr eaLnBrk="1" hangingPunct="1"/>
            <a:r>
              <a:rPr lang="fr-FR" sz="1800" b="1">
                <a:solidFill>
                  <a:srgbClr val="FF0000"/>
                </a:solidFill>
                <a:latin typeface="Courier New" pitchFamily="49" charset="0"/>
              </a:rPr>
              <a:t>	SET brevet = ‘PL-2’ </a:t>
            </a:r>
          </a:p>
          <a:p>
            <a:pPr eaLnBrk="1" hangingPunct="1"/>
            <a:r>
              <a:rPr lang="fr-FR" sz="1800" b="1">
                <a:solidFill>
                  <a:srgbClr val="FF0000"/>
                </a:solidFill>
                <a:latin typeface="Courier New" pitchFamily="49" charset="0"/>
              </a:rPr>
              <a:t>	WHERE brevet = ‘PL-3’ </a:t>
            </a:r>
          </a:p>
          <a:p>
            <a:pPr eaLnBrk="1" hangingPunct="1"/>
            <a:r>
              <a:rPr lang="fr-FR" sz="1800" b="1">
                <a:solidFill>
                  <a:srgbClr val="FF0000"/>
                </a:solidFill>
                <a:latin typeface="Courier New" pitchFamily="49" charset="0"/>
              </a:rPr>
              <a:t>	AND typa = ‘A330’ ;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464653"/>
                </a:solidFill>
                <a:latin typeface="Gill Sans MT"/>
              </a:rPr>
              <a:t>SLAM3 - BDD</a:t>
            </a:r>
            <a:endParaRPr lang="en-US" dirty="0">
              <a:solidFill>
                <a:srgbClr val="464653"/>
              </a:solidFill>
              <a:latin typeface="Gill Sans M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>
                <a:solidFill>
                  <a:srgbClr val="464653"/>
                </a:solidFill>
                <a:latin typeface="Gill Sans MT"/>
              </a:rPr>
              <a:pPr/>
              <a:t>16</a:t>
            </a:fld>
            <a:endParaRPr lang="en-US" dirty="0">
              <a:solidFill>
                <a:srgbClr val="464653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071487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247" y="1578818"/>
            <a:ext cx="7027691" cy="55245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mtClean="0"/>
              <a:t>TAB 2016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SLAM3 - BDD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" name="Espace réservé du contenu 8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104246" y="2259807"/>
            <a:ext cx="9727067" cy="370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80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627" y="969817"/>
            <a:ext cx="9277003" cy="3435927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Les triggers - FG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6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3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684" y="693594"/>
            <a:ext cx="8613790" cy="468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4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720" y="822181"/>
            <a:ext cx="9525719" cy="397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5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5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685" y="892752"/>
            <a:ext cx="7600423" cy="480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76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6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141" y="740785"/>
            <a:ext cx="9416752" cy="365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9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7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28" y="918296"/>
            <a:ext cx="9645969" cy="312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2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8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862878"/>
            <a:ext cx="8479848" cy="4368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8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Les triggers - FG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F302A-FE19-4CBB-94D1-9B143F80DD07}" type="slidenum">
              <a:rPr lang="fr-FR" smtClean="0"/>
              <a:t>9</a:t>
            </a:fld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7148" y="840365"/>
            <a:ext cx="8705979" cy="445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10912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239</Words>
  <Application>Microsoft Office PowerPoint</Application>
  <PresentationFormat>Grand écran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Calibri</vt:lpstr>
      <vt:lpstr>Calibri Light</vt:lpstr>
      <vt:lpstr>Courier New</vt:lpstr>
      <vt:lpstr>Gill Sans MT</vt:lpstr>
      <vt:lpstr>Wingdings</vt:lpstr>
      <vt:lpstr>Wingdings 3</vt:lpstr>
      <vt:lpstr>Thème Office</vt:lpstr>
      <vt:lpstr>Origin</vt:lpstr>
      <vt:lpstr>LES TRIGGERS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GESTION DES ERREURS </vt:lpstr>
      <vt:lpstr>EXEMPLE – GESTION ERREUR</vt:lpstr>
      <vt:lpstr>Exemples trigger INSERT, DELETE</vt:lpstr>
      <vt:lpstr>Exemples trigger UPDATE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TRIGGERS</dc:title>
  <dc:creator>Frédérique Granotier</dc:creator>
  <cp:lastModifiedBy>Frédérique Granotier</cp:lastModifiedBy>
  <cp:revision>8</cp:revision>
  <cp:lastPrinted>2020-10-30T15:21:33Z</cp:lastPrinted>
  <dcterms:created xsi:type="dcterms:W3CDTF">2020-06-18T13:15:29Z</dcterms:created>
  <dcterms:modified xsi:type="dcterms:W3CDTF">2020-10-31T11:18:54Z</dcterms:modified>
</cp:coreProperties>
</file>